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FFA0F-1E04-4A8A-9273-D587D5D4E392}">
  <a:tblStyle styleId="{B6AFFA0F-1E04-4A8A-9273-D587D5D4E3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9DAB2FBC-741B-4774-8CB7-E9F43E21F9E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128" y="-1020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noAutofit/>
          </a:bodyPr>
          <a:lstStyle/>
          <a:p>
            <a:pPr>
              <a:buClr>
                <a:srgbClr val="000000"/>
              </a:buClr>
            </a:pPr>
            <a:endParaRPr lang="en-US" smtClean="0"/>
          </a:p>
          <a:p>
            <a:pPr lvl="1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2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3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4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5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6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7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8"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2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 abstract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sans serif font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bigger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background white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full names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script to associate names with correct department 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color: make it dark green, make writing on white background and writing in black/dark green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columns!!!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pictures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titles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circles from the arrowhead diagram, group the related labels together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menu bar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Testing/error handling – sample error (we don’t crash with errors!)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Mouseovers for edges screenshot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13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8" cy="7056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8" cy="8412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2403546" marR="0" indent="-3245" algn="ctr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4807092" marR="0" indent="-6491" algn="ctr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7210638" marR="0" indent="-973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9614184" marR="0" indent="-28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12017731" marR="0" indent="-353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14421276" marR="0" indent="-677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16824824" marR="0" indent="-1002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19228368" marR="0" indent="-56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2311359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160240" y="1310641"/>
            <a:ext cx="24536398" cy="28094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0" cy="272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0" cy="3863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1083289" y="-1207766"/>
            <a:ext cx="21724621" cy="39502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98420" y="914403"/>
            <a:ext cx="28087320" cy="28895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marR="0" indent="-558058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3905762" marR="0" indent="-40056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008865" marR="0" indent="-230365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412411" marR="0" indent="-373311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0815958" marR="0" indent="-36385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3219505" marR="0" indent="-36710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15623049" marR="0" indent="-370349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18026596" marR="0" indent="-37359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20430142" marR="0" indent="-364142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20" Type="http://schemas.openxmlformats.org/officeDocument/2006/relationships/image" Target="../media/image16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20.png"/><Relationship Id="rId25" Type="http://schemas.openxmlformats.org/officeDocument/2006/relationships/image" Target="../media/image21.tiff"/><Relationship Id="rId26" Type="http://schemas.openxmlformats.org/officeDocument/2006/relationships/image" Target="../media/image22.pn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2" Type="http://schemas.openxmlformats.org/officeDocument/2006/relationships/image" Target="../media/image8.jp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14.tiff"/><Relationship Id="rId19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hyperlink" Target="NULL" TargetMode="External"/><Relationship Id="rId7" Type="http://schemas.openxmlformats.org/officeDocument/2006/relationships/hyperlink" Target="http://kdahlquist.github.io/GRNmap/" TargetMode="External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7C00"/>
            </a:gs>
            <a:gs pos="1000">
              <a:srgbClr val="017C00"/>
            </a:gs>
            <a:gs pos="99000">
              <a:srgbClr val="0037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456670" y="21937450"/>
            <a:ext cx="3576307" cy="389918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Shape 109"/>
          <p:cNvSpPr/>
          <p:nvPr/>
        </p:nvSpPr>
        <p:spPr>
          <a:xfrm>
            <a:off x="22515539" y="20513329"/>
            <a:ext cx="9918560" cy="11785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>
                <a:solidFill>
                  <a:schemeClr val="dk1"/>
                </a:solidFill>
              </a:rPr>
              <a:t>Mocha and Chai JavaScript testing Framework</a:t>
            </a:r>
            <a:endParaRPr lang="en-US" sz="2200" b="1" dirty="0">
              <a:solidFill>
                <a:schemeClr val="dk1"/>
              </a:solidFill>
            </a:endParaRP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The unit testing framework consists of 216 passing tests covering over </a:t>
            </a:r>
          </a:p>
          <a:p>
            <a:pPr lvl="0">
              <a:buClr>
                <a:srgbClr val="000000"/>
              </a:buClr>
              <a:buSzPct val="100000"/>
            </a:pPr>
            <a:r>
              <a:rPr lang="en-US" sz="2200" dirty="0" smtClean="0"/>
              <a:t>   500 test files.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The addition of SIF and </a:t>
            </a:r>
            <a:r>
              <a:rPr lang="en-US" sz="2200" dirty="0" err="1" smtClean="0"/>
              <a:t>GraphML</a:t>
            </a:r>
            <a:r>
              <a:rPr lang="en-US" sz="2200" dirty="0" smtClean="0"/>
              <a:t> file format options besides the existing Excel imports, required re-organization of the testing framework.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Testing is now split into two different test groups, with </a:t>
            </a:r>
            <a:r>
              <a:rPr lang="en-US" sz="2200" i="1" dirty="0" smtClean="0"/>
              <a:t>semantic</a:t>
            </a:r>
            <a:r>
              <a:rPr lang="en-US" sz="2200" dirty="0" smtClean="0"/>
              <a:t> tests being file-format independent, and individualized </a:t>
            </a:r>
            <a:r>
              <a:rPr lang="en-US" sz="2200" i="1" dirty="0" smtClean="0"/>
              <a:t>syntactic</a:t>
            </a:r>
            <a:r>
              <a:rPr lang="en-US" sz="2200" dirty="0" smtClean="0"/>
              <a:t> tests being based on the different file formats.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Errors found in the semantic checker test are generally considered fatal, whereas most of the syntactic checker tests return warnings.</a:t>
            </a:r>
          </a:p>
        </p:txBody>
      </p:sp>
      <p:sp>
        <p:nvSpPr>
          <p:cNvPr id="84" name="Shape 84"/>
          <p:cNvSpPr/>
          <p:nvPr/>
        </p:nvSpPr>
        <p:spPr>
          <a:xfrm>
            <a:off x="730112" y="706082"/>
            <a:ext cx="42736498" cy="49680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80700" tIns="240350" rIns="480700" bIns="240350" anchor="ctr" anchorCtr="0">
            <a:noAutofit/>
          </a:bodyPr>
          <a:lstStyle/>
          <a:p>
            <a:pPr lvl="0" algn="ctr">
              <a:buClr>
                <a:srgbClr val="014D00"/>
              </a:buClr>
              <a:buSzPct val="25000"/>
            </a:pPr>
            <a:r>
              <a:rPr lang="en-US" sz="9000" dirty="0">
                <a:solidFill>
                  <a:srgbClr val="014D00"/>
                </a:solidFill>
              </a:rPr>
              <a:t>Improved data interoperability for </a:t>
            </a:r>
            <a:r>
              <a:rPr lang="en-US" sz="9000" dirty="0" err="1">
                <a:solidFill>
                  <a:srgbClr val="014D00"/>
                </a:solidFill>
              </a:rPr>
              <a:t>GRNsight</a:t>
            </a:r>
            <a:r>
              <a:rPr lang="en-US" sz="9000" dirty="0">
                <a:solidFill>
                  <a:srgbClr val="014D00"/>
                </a:solidFill>
              </a:rPr>
              <a:t>: a web </a:t>
            </a:r>
            <a:r>
              <a:rPr lang="en-US" sz="9000" dirty="0" smtClean="0">
                <a:solidFill>
                  <a:srgbClr val="014D00"/>
                </a:solidFill>
              </a:rPr>
              <a:t>application</a:t>
            </a:r>
          </a:p>
          <a:p>
            <a:pPr lvl="0" algn="ctr">
              <a:buClr>
                <a:srgbClr val="014D00"/>
              </a:buClr>
              <a:buSzPct val="25000"/>
            </a:pPr>
            <a:r>
              <a:rPr lang="en-US" sz="9000" dirty="0" smtClean="0">
                <a:solidFill>
                  <a:srgbClr val="014D00"/>
                </a:solidFill>
              </a:rPr>
              <a:t>for </a:t>
            </a:r>
            <a:r>
              <a:rPr lang="en-US" sz="9000" dirty="0">
                <a:solidFill>
                  <a:srgbClr val="014D00"/>
                </a:solidFill>
              </a:rPr>
              <a:t>visualizing models of gene regulatory networks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endParaRPr lang="en-US" sz="1400" b="0" i="0" u="none" strike="noStrike" cap="none" baseline="0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Mihir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Samdarshi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*,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Yeon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-Soo Shin**, Edward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Bachoura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Eileen Choe**,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000" dirty="0" smtClean="0">
                <a:solidFill>
                  <a:schemeClr val="dk1"/>
                </a:solidFill>
              </a:rPr>
              <a:t>Nicole </a:t>
            </a:r>
            <a:r>
              <a:rPr lang="en-US" sz="4000" dirty="0">
                <a:solidFill>
                  <a:schemeClr val="dk1"/>
                </a:solidFill>
              </a:rPr>
              <a:t>A. Anguiano**, </a:t>
            </a:r>
            <a:r>
              <a:rPr lang="en-US" sz="4000" dirty="0" err="1" smtClean="0">
                <a:solidFill>
                  <a:schemeClr val="dk1"/>
                </a:solidFill>
              </a:rPr>
              <a:t>Anindita</a:t>
            </a:r>
            <a:r>
              <a:rPr lang="en-US" sz="4000" dirty="0" smtClean="0">
                <a:solidFill>
                  <a:schemeClr val="dk1"/>
                </a:solidFill>
              </a:rPr>
              <a:t> </a:t>
            </a:r>
            <a:r>
              <a:rPr lang="en-US" sz="4000" dirty="0" err="1">
                <a:solidFill>
                  <a:schemeClr val="dk1"/>
                </a:solidFill>
              </a:rPr>
              <a:t>Varshneya</a:t>
            </a:r>
            <a:r>
              <a:rPr lang="en-US" sz="4000" dirty="0">
                <a:solidFill>
                  <a:schemeClr val="dk1"/>
                </a:solidFill>
              </a:rPr>
              <a:t>*, John 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David N.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Dionisio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Kam D.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Dahlquist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Department of Biology, </a:t>
            </a:r>
            <a:r>
              <a:rPr lang="en-US" sz="3200" dirty="0" smtClean="0">
                <a:solidFill>
                  <a:schemeClr val="dk1"/>
                </a:solidFill>
              </a:rPr>
              <a:t>**Department </a:t>
            </a:r>
            <a:r>
              <a:rPr lang="en-US" sz="3200" dirty="0">
                <a:solidFill>
                  <a:schemeClr val="dk1"/>
                </a:solidFill>
              </a:rPr>
              <a:t>of Electrical Engineering and Computer </a:t>
            </a:r>
            <a:r>
              <a:rPr lang="en-US" sz="3200" dirty="0" smtClean="0">
                <a:solidFill>
                  <a:schemeClr val="dk1"/>
                </a:solidFill>
              </a:rPr>
              <a:t>Science,</a:t>
            </a:r>
            <a:r>
              <a:rPr lang="en-US" sz="32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Marymount University, 1 LMU Drive, Los Angeles, CA 90045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38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http://dondi.github.io/GRNsight/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2061" y="1314415"/>
            <a:ext cx="4366973" cy="2194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90"/>
          <p:cNvSpPr/>
          <p:nvPr/>
        </p:nvSpPr>
        <p:spPr>
          <a:xfrm>
            <a:off x="726713" y="7312237"/>
            <a:ext cx="10291175" cy="70017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central dogma of molecular biology describes the flow of information in a cell during gene expression from DNA to RNA to protein.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control gene expression by binding to regulatory DNA sequences.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Activators increase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Repressors decrease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are themselves proteins encoded by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               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Freeman (2002)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 network (GRN) consists of genes, transcription factors, and the regulatory connections between them, which govern the level of expression of mRNA and proteins from those genes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node represents the gene,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mRNA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and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protein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expressed from the gene.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edge represents a regulatory relationship.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All the nodes are transcription factors themselves.</a:t>
            </a:r>
          </a:p>
        </p:txBody>
      </p:sp>
      <p:sp>
        <p:nvSpPr>
          <p:cNvPr id="58" name="Shape 91"/>
          <p:cNvSpPr/>
          <p:nvPr/>
        </p:nvSpPr>
        <p:spPr>
          <a:xfrm>
            <a:off x="1751903" y="11919766"/>
            <a:ext cx="191585" cy="248205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1" name="Shape 117"/>
          <p:cNvPicPr preferRelativeResize="0"/>
          <p:nvPr/>
        </p:nvPicPr>
        <p:blipFill rotWithShape="1">
          <a:blip r:embed="rId4">
            <a:alphaModFix/>
          </a:blip>
          <a:srcRect r="10182"/>
          <a:stretch/>
        </p:blipFill>
        <p:spPr>
          <a:xfrm>
            <a:off x="1680221" y="9845694"/>
            <a:ext cx="2490747" cy="20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18"/>
          <p:cNvPicPr preferRelativeResize="0"/>
          <p:nvPr/>
        </p:nvPicPr>
        <p:blipFill rotWithShape="1">
          <a:blip r:embed="rId5">
            <a:alphaModFix/>
          </a:blip>
          <a:srcRect l="27345" t="34020" b="29849"/>
          <a:stretch/>
        </p:blipFill>
        <p:spPr>
          <a:xfrm>
            <a:off x="4757709" y="9997166"/>
            <a:ext cx="5101933" cy="1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100"/>
          <p:cNvSpPr/>
          <p:nvPr/>
        </p:nvSpPr>
        <p:spPr>
          <a:xfrm>
            <a:off x="33101988" y="17954507"/>
            <a:ext cx="9921300" cy="92867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Future Directions</a:t>
            </a:r>
          </a:p>
        </p:txBody>
      </p:sp>
      <p:sp>
        <p:nvSpPr>
          <p:cNvPr id="70" name="Shape 101"/>
          <p:cNvSpPr/>
          <p:nvPr/>
        </p:nvSpPr>
        <p:spPr>
          <a:xfrm>
            <a:off x="33101988" y="26205821"/>
            <a:ext cx="9924299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Acknowledgments</a:t>
            </a:r>
          </a:p>
        </p:txBody>
      </p:sp>
      <p:sp>
        <p:nvSpPr>
          <p:cNvPr id="71" name="Shape 102"/>
          <p:cNvSpPr/>
          <p:nvPr/>
        </p:nvSpPr>
        <p:spPr>
          <a:xfrm>
            <a:off x="33104987" y="28838965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References</a:t>
            </a:r>
          </a:p>
        </p:txBody>
      </p:sp>
      <p:sp>
        <p:nvSpPr>
          <p:cNvPr id="72" name="Shape 103"/>
          <p:cNvSpPr/>
          <p:nvPr/>
        </p:nvSpPr>
        <p:spPr>
          <a:xfrm>
            <a:off x="33101988" y="18883181"/>
            <a:ext cx="9910112" cy="18521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Further expand and refine the unit testing framework.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Allow users to set edge thickness normalization values so that different graphs can be compared on the same scale.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Calculate and present graph statistics, such as </a:t>
            </a:r>
            <a:r>
              <a:rPr lang="en-US" sz="2200" dirty="0" err="1" smtClean="0">
                <a:solidFill>
                  <a:schemeClr val="dk1"/>
                </a:solidFill>
              </a:rPr>
              <a:t>betweenness</a:t>
            </a:r>
            <a:r>
              <a:rPr lang="en-US" sz="2200" dirty="0" smtClean="0">
                <a:solidFill>
                  <a:schemeClr val="dk1"/>
                </a:solidFill>
              </a:rPr>
              <a:t> centrality.</a:t>
            </a:r>
            <a:endParaRPr lang="en-US" sz="2200" dirty="0">
              <a:solidFill>
                <a:schemeClr val="dk1"/>
              </a:solidFill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Add new graph layout options.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5" name="Shape 111"/>
          <p:cNvSpPr/>
          <p:nvPr/>
        </p:nvSpPr>
        <p:spPr>
          <a:xfrm>
            <a:off x="33102001" y="27140925"/>
            <a:ext cx="9921300" cy="1490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work is partially supported by NSF award 0921038 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K.D.D., B.G.F.),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 Kadner-Pitts Research Grant (K.D.D.),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Marymount University Rains Research Assistant Program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N.A.A.),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and the Loyola Marymount University Summer Undergraduate Research Program 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(A.V.).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6" name="Shape 112"/>
          <p:cNvSpPr/>
          <p:nvPr/>
        </p:nvSpPr>
        <p:spPr>
          <a:xfrm>
            <a:off x="33111677" y="29774162"/>
            <a:ext cx="9921300" cy="2520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/>
              <a:t>Dahlquist</a:t>
            </a:r>
            <a:r>
              <a:rPr lang="en-US" dirty="0"/>
              <a:t>, K.D., </a:t>
            </a:r>
            <a:r>
              <a:rPr lang="en-US" dirty="0" err="1"/>
              <a:t>Dionisio</a:t>
            </a:r>
            <a:r>
              <a:rPr lang="en-US" dirty="0"/>
              <a:t>, J.D.N., Fitzpatrick, B.G., Anguiano, N.A., </a:t>
            </a:r>
            <a:r>
              <a:rPr lang="en-US" dirty="0" err="1"/>
              <a:t>Varshneya</a:t>
            </a:r>
            <a:r>
              <a:rPr lang="en-US" dirty="0"/>
              <a:t>, A., Southwick, B.J., </a:t>
            </a:r>
            <a:r>
              <a:rPr lang="en-US" dirty="0" err="1"/>
              <a:t>Samdarshi</a:t>
            </a:r>
            <a:r>
              <a:rPr lang="en-US" dirty="0"/>
              <a:t>, M. (2016) </a:t>
            </a:r>
            <a:r>
              <a:rPr lang="en-US" dirty="0" err="1"/>
              <a:t>GRNsight</a:t>
            </a:r>
            <a:r>
              <a:rPr lang="en-US" dirty="0"/>
              <a:t>: a web application and service for visualizing models of small- to medium-scale gene regulatory networks. </a:t>
            </a:r>
            <a:r>
              <a:rPr lang="en-US" i="1" dirty="0" err="1"/>
              <a:t>PeerJ</a:t>
            </a:r>
            <a:r>
              <a:rPr lang="en-US" i="1" dirty="0"/>
              <a:t> Computer Science</a:t>
            </a:r>
            <a:r>
              <a:rPr lang="en-US" dirty="0"/>
              <a:t> 2:e85. [</a:t>
            </a:r>
            <a:r>
              <a:rPr lang="en-US" dirty="0">
                <a:hlinkClick r:id="rId6" invalidUrl="https://doi.org/10.7717/peerj-cs.85](DOI"/>
              </a:rPr>
              <a:t>https://doi.org/10.7717/peerj-cs.85](DOI</a:t>
            </a:r>
            <a:r>
              <a:rPr lang="en-US" dirty="0"/>
              <a:t>: 10.7717/peerj-cs.85).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/>
              <a:t>Dahlquist</a:t>
            </a:r>
            <a:r>
              <a:rPr lang="en-US" dirty="0"/>
              <a:t>, K.D., Fitzpatrick, B.G., Camacho, E.T., </a:t>
            </a:r>
            <a:r>
              <a:rPr lang="en-US" dirty="0" err="1"/>
              <a:t>Entzminger</a:t>
            </a:r>
            <a:r>
              <a:rPr lang="en-US" dirty="0"/>
              <a:t>, S.D., and </a:t>
            </a:r>
            <a:r>
              <a:rPr lang="en-US" dirty="0" err="1"/>
              <a:t>Wanner</a:t>
            </a:r>
            <a:r>
              <a:rPr lang="en-US" dirty="0"/>
              <a:t>, N.C. (2015) Parameter Estimation for Gene Regulatory Networks from Microarray Data: Cold Shock Response in Saccharomyces cerevisiae. </a:t>
            </a:r>
            <a:r>
              <a:rPr lang="en-US" i="1" dirty="0"/>
              <a:t>Bulletin of Mathematical Biology</a:t>
            </a:r>
            <a:r>
              <a:rPr lang="en-US" dirty="0"/>
              <a:t>, </a:t>
            </a:r>
            <a:r>
              <a:rPr lang="en-US" i="1" dirty="0"/>
              <a:t>77</a:t>
            </a:r>
            <a:r>
              <a:rPr lang="en-US" dirty="0"/>
              <a:t>(8), 1457-1492, DOI: 10.1007/s11538-015-0092-6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/>
              <a:t>D3.js: http://d3js.org/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 smtClean="0"/>
              <a:t>GRNmap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http://kdahlquist.github.io/GRNmap/</a:t>
            </a:r>
            <a:endParaRPr lang="en-US" dirty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/>
              <a:t>Teixeira, M. C., Monteiro, P. T., </a:t>
            </a:r>
            <a:r>
              <a:rPr lang="en-US" dirty="0" err="1"/>
              <a:t>Guerreiro</a:t>
            </a:r>
            <a:r>
              <a:rPr lang="en-US" dirty="0"/>
              <a:t>, J. F., </a:t>
            </a:r>
            <a:r>
              <a:rPr lang="en-US" dirty="0" err="1"/>
              <a:t>Gonçalves</a:t>
            </a:r>
            <a:r>
              <a:rPr lang="en-US" dirty="0"/>
              <a:t>, J. P., Mira, N. P., dos Santos, S. C., ... &amp; Madeira, S. C. (2014). The YEASTRACT database: an upgraded information system for the analysis of gene and genomic transcription regulation in Saccharomyces cerevisiae. </a:t>
            </a:r>
            <a:r>
              <a:rPr lang="en-US" i="1" dirty="0"/>
              <a:t>Nucleic Acids Research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(D1), D161-D166, DOI: 10.1093/</a:t>
            </a:r>
            <a:r>
              <a:rPr lang="en-US" dirty="0" err="1"/>
              <a:t>nar</a:t>
            </a:r>
            <a:r>
              <a:rPr lang="en-US" dirty="0"/>
              <a:t>/gkt1015</a:t>
            </a:r>
          </a:p>
        </p:txBody>
      </p:sp>
      <p:sp>
        <p:nvSpPr>
          <p:cNvPr id="137" name="Shape 99"/>
          <p:cNvSpPr/>
          <p:nvPr/>
        </p:nvSpPr>
        <p:spPr>
          <a:xfrm>
            <a:off x="726714" y="6144071"/>
            <a:ext cx="10291174" cy="119413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Networks Can Be Illustrated by Directed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0" name="Shape 87"/>
          <p:cNvSpPr/>
          <p:nvPr/>
        </p:nvSpPr>
        <p:spPr>
          <a:xfrm>
            <a:off x="11758921" y="7053015"/>
            <a:ext cx="20664029" cy="118081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Shape 87"/>
          <p:cNvSpPr/>
          <p:nvPr/>
        </p:nvSpPr>
        <p:spPr>
          <a:xfrm>
            <a:off x="11772129" y="20541038"/>
            <a:ext cx="10493316" cy="117850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2" name="Shape 96"/>
          <p:cNvSpPr/>
          <p:nvPr/>
        </p:nvSpPr>
        <p:spPr>
          <a:xfrm>
            <a:off x="11772129" y="19352127"/>
            <a:ext cx="10493315" cy="118891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 err="1" smtClean="0">
                <a:solidFill>
                  <a:srgbClr val="017C00"/>
                </a:solidFill>
                <a:sym typeface="Arial"/>
                <a:rtl val="0"/>
              </a:rPr>
              <a:t>GRNsight</a:t>
            </a:r>
            <a:r>
              <a:rPr lang="en-US" sz="3000" b="0" i="0" u="none" strike="noStrike" cap="none" baseline="0" dirty="0" smtClean="0">
                <a:solidFill>
                  <a:srgbClr val="017C00"/>
                </a:solidFill>
                <a:sym typeface="Arial"/>
                <a:rtl val="0"/>
              </a:rPr>
              <a:t> Has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 </a:t>
            </a:r>
            <a:r>
              <a:rPr lang="en-US" sz="3000" dirty="0">
                <a:solidFill>
                  <a:srgbClr val="017C00"/>
                </a:solidFill>
              </a:rPr>
              <a:t>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ophisticated </a:t>
            </a:r>
            <a:r>
              <a:rPr lang="en-US" sz="3000" dirty="0">
                <a:solidFill>
                  <a:srgbClr val="017C00"/>
                </a:solidFill>
              </a:rPr>
              <a:t>A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rchitecture and Follows Open Source </a:t>
            </a:r>
            <a:r>
              <a:rPr lang="en-US" sz="3000" dirty="0">
                <a:solidFill>
                  <a:srgbClr val="017C00"/>
                </a:solidFill>
              </a:rPr>
              <a:t>D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evelopment Practices</a:t>
            </a:r>
            <a:endParaRPr lang="en-US" sz="3000" b="0" i="0" u="none" strike="noStrike" cap="none" baseline="0" dirty="0">
              <a:solidFill>
                <a:srgbClr val="017C00"/>
              </a:solidFill>
              <a:sym typeface="Arial"/>
              <a:rtl val="0"/>
            </a:endParaRPr>
          </a:p>
        </p:txBody>
      </p:sp>
      <p:sp>
        <p:nvSpPr>
          <p:cNvPr id="143" name="Shape 120"/>
          <p:cNvSpPr/>
          <p:nvPr/>
        </p:nvSpPr>
        <p:spPr>
          <a:xfrm>
            <a:off x="11758921" y="6130716"/>
            <a:ext cx="20664028" cy="935227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Automatically Lays </a:t>
            </a:r>
            <a:r>
              <a:rPr lang="en-US" sz="3600" dirty="0">
                <a:solidFill>
                  <a:srgbClr val="017C00"/>
                </a:solidFill>
              </a:rPr>
              <a:t>O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ut </a:t>
            </a: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Unweighted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Weighted Networks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85818" y="20858142"/>
            <a:ext cx="1007194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has a service-oriented architecture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has two pieces: a server and a web client.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server uses the </a:t>
            </a:r>
            <a:r>
              <a:rPr lang="en-US" sz="2200" dirty="0" err="1" smtClean="0">
                <a:solidFill>
                  <a:schemeClr val="dk1"/>
                </a:solidFill>
              </a:rPr>
              <a:t>node.js</a:t>
            </a:r>
            <a:r>
              <a:rPr lang="en-US" sz="2200" dirty="0" smtClean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framework to receive and parse the Excel spreadsheet uploaded by the user.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web client receives the data from the server and generates the graph visualization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t="24190" r="6556" b="40704"/>
          <a:stretch/>
        </p:blipFill>
        <p:spPr>
          <a:xfrm>
            <a:off x="11926783" y="7992689"/>
            <a:ext cx="4257659" cy="999731"/>
          </a:xfrm>
          <a:prstGeom prst="rect">
            <a:avLst/>
          </a:prstGeom>
        </p:spPr>
      </p:pic>
      <p:pic>
        <p:nvPicPr>
          <p:cNvPr id="147" name="Shape 1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230786" y="8121879"/>
            <a:ext cx="3532692" cy="17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18715"/>
          <a:stretch/>
        </p:blipFill>
        <p:spPr>
          <a:xfrm>
            <a:off x="18694275" y="7427495"/>
            <a:ext cx="9043491" cy="62259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6193270" y="8121879"/>
            <a:ext cx="6415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674725" y="7526978"/>
            <a:ext cx="2693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Excel Spreadsheet</a:t>
            </a:r>
            <a:endParaRPr lang="en-US" sz="22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27705396" y="7428149"/>
            <a:ext cx="4583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 </a:t>
            </a:r>
            <a:r>
              <a:rPr lang="en-US" sz="2200" b="1" err="1" smtClean="0"/>
              <a:t>Unweighted</a:t>
            </a:r>
            <a:r>
              <a:rPr lang="en-US" sz="2200" b="1" smtClean="0"/>
              <a:t> graph </a:t>
            </a:r>
            <a:r>
              <a:rPr lang="en-US" sz="2200" b="1" dirty="0" smtClean="0"/>
              <a:t>drawn manually with Adobe Illustrator</a:t>
            </a:r>
            <a:endParaRPr lang="en-US" sz="22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20576969" y="13588907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~10 milliseconds</a:t>
            </a:r>
            <a:endParaRPr lang="en-US" sz="22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8272413" y="9718525"/>
            <a:ext cx="3449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several hours </a:t>
            </a:r>
            <a:endParaRPr lang="en-US" sz="22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0"/>
          <a:srcRect t="8034" r="81013" b="29176"/>
          <a:stretch/>
        </p:blipFill>
        <p:spPr>
          <a:xfrm>
            <a:off x="16552550" y="9160513"/>
            <a:ext cx="2112437" cy="3909259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16592227" y="9247690"/>
            <a:ext cx="2037992" cy="3677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16612033" y="9428189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885818" y="13323559"/>
            <a:ext cx="46881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smtClean="0"/>
              <a:t>2. </a:t>
            </a:r>
            <a:r>
              <a:rPr lang="en-US" sz="2200" b="1" dirty="0"/>
              <a:t>F</a:t>
            </a:r>
            <a:r>
              <a:rPr lang="en-US" sz="2200" b="1" dirty="0" smtClean="0"/>
              <a:t>orce </a:t>
            </a:r>
            <a:r>
              <a:rPr lang="en-US" sz="2200" b="1" dirty="0"/>
              <a:t>G</a:t>
            </a:r>
            <a:r>
              <a:rPr lang="en-US" sz="2200" b="1" dirty="0" smtClean="0"/>
              <a:t>raph </a:t>
            </a:r>
            <a:r>
              <a:rPr lang="en-US" sz="2200" b="1" dirty="0"/>
              <a:t>P</a:t>
            </a:r>
            <a:r>
              <a:rPr lang="en-US" sz="2200" b="1" dirty="0" smtClean="0"/>
              <a:t>arameter </a:t>
            </a:r>
            <a:r>
              <a:rPr lang="en-US" sz="2200" b="1" dirty="0"/>
              <a:t>S</a:t>
            </a:r>
            <a:r>
              <a:rPr lang="en-US" sz="2200" b="1" dirty="0" smtClean="0"/>
              <a:t>liders </a:t>
            </a:r>
            <a:endParaRPr lang="en-US" sz="2200" b="1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Link distance determines the minimum distance between 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Nodes </a:t>
            </a:r>
            <a:r>
              <a:rPr lang="en-US" sz="2000" dirty="0">
                <a:solidFill>
                  <a:schemeClr val="dk1"/>
                </a:solidFill>
              </a:rPr>
              <a:t>have a charge, which repels or attracts other </a:t>
            </a:r>
            <a:r>
              <a:rPr lang="en-US" sz="2000" dirty="0" smtClean="0">
                <a:solidFill>
                  <a:schemeClr val="dk1"/>
                </a:solidFill>
              </a:rPr>
              <a:t>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The </a:t>
            </a:r>
            <a:r>
              <a:rPr lang="en-US" sz="2000" dirty="0">
                <a:solidFill>
                  <a:schemeClr val="dk1"/>
                </a:solidFill>
              </a:rPr>
              <a:t>charge distance determines </a:t>
            </a:r>
            <a:r>
              <a:rPr lang="en-US" sz="2000" dirty="0" smtClean="0">
                <a:solidFill>
                  <a:schemeClr val="dk1"/>
                </a:solidFill>
              </a:rPr>
              <a:t>at what range </a:t>
            </a:r>
            <a:r>
              <a:rPr lang="en-US" sz="2000" dirty="0">
                <a:solidFill>
                  <a:schemeClr val="dk1"/>
                </a:solidFill>
              </a:rPr>
              <a:t>a node’s charge will affect other nodes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/>
              <a:t>Gravity determines the strength of the force holding the nodes to the center of the graph.</a:t>
            </a:r>
            <a:endParaRPr lang="en-US" sz="2000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Reset functionality sets all parameters to default settings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Locking the parameters prevents any further changes 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850792" y="9151583"/>
            <a:ext cx="4761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/>
              <a:t>1. Menu </a:t>
            </a:r>
            <a:r>
              <a:rPr lang="en-US" sz="2200" b="1" dirty="0"/>
              <a:t>Bar</a:t>
            </a:r>
            <a:r>
              <a:rPr lang="en-US" sz="2000" b="1" dirty="0"/>
              <a:t> </a:t>
            </a:r>
          </a:p>
          <a:p>
            <a:pPr marL="457200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Four demo files can be found in the “Demo” menu for users who do not have their own data.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Print </a:t>
            </a:r>
            <a:r>
              <a:rPr lang="en-US" sz="2000" dirty="0"/>
              <a:t>functionality </a:t>
            </a:r>
            <a:r>
              <a:rPr lang="en-US" sz="2000" dirty="0" smtClean="0"/>
              <a:t>is accessed from the </a:t>
            </a:r>
            <a:r>
              <a:rPr lang="en-US" sz="2000" dirty="0"/>
              <a:t>“File” menu option</a:t>
            </a:r>
            <a:r>
              <a:rPr lang="en-US" sz="2000" dirty="0" smtClean="0"/>
              <a:t>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“File &gt; Reload” </a:t>
            </a:r>
            <a:r>
              <a:rPr lang="en-US" sz="2000" dirty="0">
                <a:solidFill>
                  <a:schemeClr val="dk1"/>
                </a:solidFill>
              </a:rPr>
              <a:t>reloads the current graph with the active settings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In the </a:t>
            </a:r>
            <a:r>
              <a:rPr lang="en-US" sz="2000" dirty="0" smtClean="0">
                <a:solidFill>
                  <a:schemeClr val="dk1"/>
                </a:solidFill>
              </a:rPr>
              <a:t>“Edit </a:t>
            </a:r>
            <a:r>
              <a:rPr lang="en-US" sz="2000" dirty="0">
                <a:solidFill>
                  <a:schemeClr val="dk1"/>
                </a:solidFill>
              </a:rPr>
              <a:t>&gt; </a:t>
            </a:r>
            <a:r>
              <a:rPr lang="en-US" sz="2000" dirty="0" smtClean="0">
                <a:solidFill>
                  <a:schemeClr val="dk1"/>
                </a:solidFill>
              </a:rPr>
              <a:t>Preferences” menu, the </a:t>
            </a:r>
            <a:r>
              <a:rPr lang="en-US" sz="2000" dirty="0">
                <a:solidFill>
                  <a:schemeClr val="dk1"/>
                </a:solidFill>
              </a:rPr>
              <a:t>user can select for </a:t>
            </a:r>
            <a:r>
              <a:rPr lang="en-US" sz="2000" dirty="0" smtClean="0">
                <a:solidFill>
                  <a:schemeClr val="dk1"/>
                </a:solidFill>
              </a:rPr>
              <a:t>weighted </a:t>
            </a:r>
            <a:r>
              <a:rPr lang="en-US" sz="2000" dirty="0">
                <a:solidFill>
                  <a:schemeClr val="dk1"/>
                </a:solidFill>
              </a:rPr>
              <a:t>graphs to be displayed as </a:t>
            </a:r>
            <a:r>
              <a:rPr lang="en-US" sz="2000" dirty="0" err="1" smtClean="0">
                <a:solidFill>
                  <a:schemeClr val="dk1"/>
                </a:solidFill>
              </a:rPr>
              <a:t>unweighted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graphs.</a:t>
            </a:r>
            <a:endParaRPr lang="en-US" sz="2000" dirty="0">
              <a:solidFill>
                <a:schemeClr val="dk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/>
          <a:srcRect l="351" t="3057"/>
          <a:stretch/>
        </p:blipFill>
        <p:spPr>
          <a:xfrm>
            <a:off x="16834852" y="7975403"/>
            <a:ext cx="1379442" cy="120655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8764937" y="7992689"/>
            <a:ext cx="707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3. Weighted graph laid out automatically</a:t>
            </a:r>
            <a:endParaRPr lang="en-US" sz="2800" b="1" dirty="0"/>
          </a:p>
        </p:txBody>
      </p:sp>
      <p:pic>
        <p:nvPicPr>
          <p:cNvPr id="158" name="Shape 123"/>
          <p:cNvPicPr preferRelativeResize="0"/>
          <p:nvPr/>
        </p:nvPicPr>
        <p:blipFill rotWithShape="1">
          <a:blip r:embed="rId12">
            <a:alphaModFix/>
          </a:blip>
          <a:srcRect l="51219" t="35156" b="33193"/>
          <a:stretch/>
        </p:blipFill>
        <p:spPr>
          <a:xfrm>
            <a:off x="19209565" y="16110161"/>
            <a:ext cx="3223666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23"/>
          <p:cNvPicPr preferRelativeResize="0"/>
          <p:nvPr/>
        </p:nvPicPr>
        <p:blipFill rotWithShape="1">
          <a:blip r:embed="rId12">
            <a:alphaModFix/>
          </a:blip>
          <a:srcRect t="68506" r="36449"/>
          <a:stretch/>
        </p:blipFill>
        <p:spPr>
          <a:xfrm>
            <a:off x="22027533" y="16079072"/>
            <a:ext cx="4136889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23"/>
          <p:cNvPicPr preferRelativeResize="0"/>
          <p:nvPr/>
        </p:nvPicPr>
        <p:blipFill rotWithShape="1">
          <a:blip r:embed="rId12">
            <a:alphaModFix/>
          </a:blip>
          <a:srcRect l="66784" t="68506"/>
          <a:stretch/>
        </p:blipFill>
        <p:spPr>
          <a:xfrm>
            <a:off x="26098930" y="16079072"/>
            <a:ext cx="2162231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23"/>
          <p:cNvPicPr preferRelativeResize="0"/>
          <p:nvPr/>
        </p:nvPicPr>
        <p:blipFill rotWithShape="1">
          <a:blip r:embed="rId12">
            <a:alphaModFix/>
          </a:blip>
          <a:srcRect t="35156" r="56613" b="33193"/>
          <a:stretch/>
        </p:blipFill>
        <p:spPr>
          <a:xfrm>
            <a:off x="16395412" y="16037676"/>
            <a:ext cx="2867225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/>
          <a:srcRect r="11035"/>
          <a:stretch/>
        </p:blipFill>
        <p:spPr>
          <a:xfrm>
            <a:off x="16558066" y="7446013"/>
            <a:ext cx="3276566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482114" y="7379422"/>
            <a:ext cx="3428078" cy="5796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7673025" y="10309149"/>
            <a:ext cx="4648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/>
              <a:t>Unweighted</a:t>
            </a:r>
            <a:r>
              <a:rPr lang="en-US" sz="2200" b="1" dirty="0" smtClean="0"/>
              <a:t>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31603" y="11403361"/>
            <a:ext cx="3531058" cy="177224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7803102" y="13144548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150" name="TextBox 149"/>
          <p:cNvSpPr txBox="1"/>
          <p:nvPr/>
        </p:nvSpPr>
        <p:spPr>
          <a:xfrm>
            <a:off x="28252914" y="13683137"/>
            <a:ext cx="37932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Weighted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28293604" y="16680558"/>
            <a:ext cx="3407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93" name="Rectangle 92"/>
          <p:cNvSpPr/>
          <p:nvPr/>
        </p:nvSpPr>
        <p:spPr>
          <a:xfrm>
            <a:off x="18694275" y="7915913"/>
            <a:ext cx="8978750" cy="5672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926783" y="27775931"/>
            <a:ext cx="10223945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</a:t>
            </a:r>
            <a:r>
              <a:rPr lang="en-US" sz="2200" b="1" dirty="0">
                <a:solidFill>
                  <a:schemeClr val="dk1"/>
                </a:solidFill>
              </a:rPr>
              <a:t>implementation takes advantage of other open source tools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uses the Data-Driven Documents (D3) JavaScript library to generate a graph derived from input network data.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dynamically manipulates HTML and Scalable Vector Graphics (SVG) to form the elements of the graph.</a:t>
            </a:r>
          </a:p>
          <a:p>
            <a:pPr marL="236538" lvl="2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implements D3’s force layout </a:t>
            </a:r>
            <a:r>
              <a:rPr lang="en-US" sz="2200" dirty="0" smtClean="0">
                <a:solidFill>
                  <a:schemeClr val="dk1"/>
                </a:solidFill>
              </a:rPr>
              <a:t>algorithm which </a:t>
            </a:r>
            <a:r>
              <a:rPr lang="en-US" sz="2200" dirty="0">
                <a:solidFill>
                  <a:schemeClr val="dk1"/>
                </a:solidFill>
              </a:rPr>
              <a:t>applies a physics-based simulation to the graph.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also allows for the fine tuning of Cascading Style Sheets (CSS), the code that styles web pages.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follows an open development model using an open source github.com code repository and issue tracking</a:t>
            </a:r>
            <a:r>
              <a:rPr lang="en-US" sz="2200" dirty="0" smtClean="0"/>
              <a:t>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196" y="1110946"/>
            <a:ext cx="4383412" cy="2594714"/>
          </a:xfrm>
          <a:prstGeom prst="rect">
            <a:avLst/>
          </a:prstGeom>
        </p:spPr>
      </p:pic>
      <p:sp>
        <p:nvSpPr>
          <p:cNvPr id="162" name="Shape 125"/>
          <p:cNvSpPr/>
          <p:nvPr/>
        </p:nvSpPr>
        <p:spPr>
          <a:xfrm>
            <a:off x="16439476" y="13875436"/>
            <a:ext cx="11939695" cy="21607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chemeClr val="dk1"/>
                </a:solidFill>
              </a:rPr>
              <a:t>3. Nodes,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Edges,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sym typeface="Arial"/>
                <a:rtl val="0"/>
              </a:rPr>
              <a:t>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and Arrows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 absolute values of each weight parameter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are normalized to a value between 0 and 1.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thicknesses of the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lines are adjusted to vary continuously from the minimum thickness (for normalized weights near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zero)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to the maximum thickness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(normalized weights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of 1). </a:t>
            </a:r>
            <a:endParaRPr lang="en-US" sz="2000"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Edges with negative weights (repression) are </a:t>
            </a:r>
            <a:r>
              <a:rPr lang="en-US" sz="2000" smtClean="0">
                <a:solidFill>
                  <a:schemeClr val="dk1"/>
                </a:solidFill>
              </a:rPr>
              <a:t>colored cyan with blunt end markers; </a:t>
            </a:r>
            <a:r>
              <a:rPr lang="en-US" sz="2000" dirty="0" smtClean="0">
                <a:solidFill>
                  <a:schemeClr val="dk1"/>
                </a:solidFill>
              </a:rPr>
              <a:t>edges with positive weights (activation) are </a:t>
            </a:r>
            <a:r>
              <a:rPr lang="en-US" sz="2000" smtClean="0">
                <a:solidFill>
                  <a:schemeClr val="dk1"/>
                </a:solidFill>
              </a:rPr>
              <a:t>colored magenta with pointed arrowheads; </a:t>
            </a:r>
            <a:r>
              <a:rPr lang="en-US" sz="2000" dirty="0" smtClean="0">
                <a:solidFill>
                  <a:schemeClr val="dk1"/>
                </a:solidFill>
              </a:rPr>
              <a:t>edges with normalized weight values between -0.05 and 0.05 are colored grey to signify a weak influence on the target gene.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501075" y="745218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/>
          <a:srcRect l="19671" t="8977" r="944" b="10451"/>
          <a:stretch/>
        </p:blipFill>
        <p:spPr>
          <a:xfrm>
            <a:off x="28230786" y="14760006"/>
            <a:ext cx="3532692" cy="2010441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>
            <a:off x="27673025" y="13627007"/>
            <a:ext cx="770314" cy="1164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102631" y="7549851"/>
            <a:ext cx="490619" cy="280573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19990478" y="7379423"/>
            <a:ext cx="7682547" cy="578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6753084" y="739958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612033" y="17380798"/>
            <a:ext cx="11681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4. Status Bar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name of the uploaded file is displayed.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number of nodes and edges of the graph are displayed in the far right hand side.</a:t>
            </a:r>
            <a:endParaRPr lang="en-US" sz="2000" dirty="0"/>
          </a:p>
        </p:txBody>
      </p:sp>
      <p:sp>
        <p:nvSpPr>
          <p:cNvPr id="74" name="Shape 106"/>
          <p:cNvSpPr/>
          <p:nvPr/>
        </p:nvSpPr>
        <p:spPr>
          <a:xfrm>
            <a:off x="33125965" y="21951744"/>
            <a:ext cx="7060124" cy="38991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free and open to all users and there is no login requirement. </a:t>
            </a:r>
            <a:endParaRPr lang="en-US" sz="2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Web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site content is available under the Creative Commons Attribution Non-Commercial Share Alike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license.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code is available under the open source BSD license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Usage is being tracked through Google Analytics.</a:t>
            </a:r>
          </a:p>
          <a:p>
            <a:pPr marL="236538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GRNsight</a:t>
            </a:r>
            <a:r>
              <a:rPr lang="en-US" sz="2200" dirty="0">
                <a:solidFill>
                  <a:schemeClr val="tx1"/>
                </a:solidFill>
              </a:rPr>
              <a:t> has been tested with and confirmed to be working in Chrome version </a:t>
            </a:r>
            <a:r>
              <a:rPr lang="en-US" sz="2200" dirty="0" smtClean="0">
                <a:solidFill>
                  <a:schemeClr val="tx1"/>
                </a:solidFill>
              </a:rPr>
              <a:t>43 </a:t>
            </a:r>
            <a:r>
              <a:rPr lang="en-US" sz="2200" dirty="0">
                <a:solidFill>
                  <a:schemeClr val="tx1"/>
                </a:solidFill>
              </a:rPr>
              <a:t>or higher and Firefox version </a:t>
            </a:r>
            <a:r>
              <a:rPr lang="en-US" sz="2200" dirty="0" smtClean="0">
                <a:solidFill>
                  <a:schemeClr val="tx1"/>
                </a:solidFill>
              </a:rPr>
              <a:t>38 </a:t>
            </a:r>
            <a:r>
              <a:rPr lang="en-US" sz="2200" dirty="0">
                <a:solidFill>
                  <a:schemeClr val="tx1"/>
                </a:solidFill>
              </a:rPr>
              <a:t>or higher on </a:t>
            </a:r>
            <a:r>
              <a:rPr lang="en-US" sz="2200" dirty="0" smtClean="0">
                <a:solidFill>
                  <a:schemeClr val="tx1"/>
                </a:solidFill>
              </a:rPr>
              <a:t>Windows 7 </a:t>
            </a:r>
            <a:r>
              <a:rPr lang="en-US" sz="2200" dirty="0">
                <a:solidFill>
                  <a:schemeClr val="tx1"/>
                </a:solidFill>
              </a:rPr>
              <a:t>and Mac OS </a:t>
            </a:r>
            <a:r>
              <a:rPr lang="en-US" sz="2200" dirty="0" smtClean="0">
                <a:solidFill>
                  <a:schemeClr val="tx1"/>
                </a:solidFill>
              </a:rPr>
              <a:t>X.</a:t>
            </a:r>
            <a:endParaRPr lang="en-US" sz="2200" dirty="0">
              <a:solidFill>
                <a:schemeClr val="tx1"/>
              </a:solidFill>
            </a:endParaRP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6845" y="10207400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DNA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892844" y="10531638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RNA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866845" y="11319838"/>
            <a:ext cx="80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</a:t>
            </a:r>
            <a:endParaRPr lang="en-US" b="1" dirty="0"/>
          </a:p>
        </p:txBody>
      </p:sp>
      <p:sp>
        <p:nvSpPr>
          <p:cNvPr id="95" name="Shape 108"/>
          <p:cNvSpPr/>
          <p:nvPr/>
        </p:nvSpPr>
        <p:spPr>
          <a:xfrm>
            <a:off x="33125972" y="6159261"/>
            <a:ext cx="9903302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New Visualization Features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6" name="Shape 109"/>
          <p:cNvSpPr/>
          <p:nvPr/>
        </p:nvSpPr>
        <p:spPr>
          <a:xfrm>
            <a:off x="33125970" y="7023418"/>
            <a:ext cx="9903303" cy="105787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/>
          <a:srcRect l="3507" r="12250" b="7482"/>
          <a:stretch/>
        </p:blipFill>
        <p:spPr>
          <a:xfrm>
            <a:off x="39193602" y="7689735"/>
            <a:ext cx="3561478" cy="1780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3125968" y="7031885"/>
            <a:ext cx="9600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b="1">
                <a:solidFill>
                  <a:schemeClr val="dk1"/>
                </a:solidFill>
              </a:rPr>
              <a:t>Beta i</a:t>
            </a:r>
            <a:r>
              <a:rPr lang="en-US" sz="2200" b="1" smtClean="0">
                <a:solidFill>
                  <a:schemeClr val="dk1"/>
                </a:solidFill>
              </a:rPr>
              <a:t>ncludes options to show or hide the weight values</a:t>
            </a:r>
            <a:endParaRPr lang="en-US" sz="2200" dirty="0">
              <a:solidFill>
                <a:schemeClr val="dk1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125965" y="7501495"/>
            <a:ext cx="60676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Radio buttons were added to the main toolbar to </a:t>
            </a:r>
            <a:r>
              <a:rPr lang="en-US" sz="2200"/>
              <a:t>the </a:t>
            </a:r>
            <a:r>
              <a:rPr lang="en-US" sz="2200" smtClean="0"/>
              <a:t>left </a:t>
            </a:r>
            <a:r>
              <a:rPr lang="en-US" sz="2200" dirty="0"/>
              <a:t>of </a:t>
            </a:r>
            <a:r>
              <a:rPr lang="en-US" sz="2200"/>
              <a:t>the </a:t>
            </a:r>
            <a:r>
              <a:rPr lang="en-US" sz="2200" smtClean="0"/>
              <a:t>graph bounding </a:t>
            </a:r>
            <a:r>
              <a:rPr lang="en-US" sz="2200" dirty="0"/>
              <a:t>box that enable the user </a:t>
            </a:r>
            <a:r>
              <a:rPr lang="en-US" sz="2200"/>
              <a:t>to </a:t>
            </a:r>
            <a:r>
              <a:rPr lang="en-US" sz="2200" smtClean="0"/>
              <a:t>always </a:t>
            </a:r>
            <a:r>
              <a:rPr lang="en-US" sz="2200" dirty="0"/>
              <a:t>see edge weights, never see edge weights, or see edge </a:t>
            </a:r>
            <a:r>
              <a:rPr lang="en-US" sz="2200"/>
              <a:t>weights </a:t>
            </a:r>
            <a:r>
              <a:rPr lang="en-US" sz="2200" smtClean="0"/>
              <a:t>upon </a:t>
            </a:r>
            <a:r>
              <a:rPr lang="en-US" sz="2200" err="1"/>
              <a:t>mouseover</a:t>
            </a:r>
            <a:r>
              <a:rPr lang="en-US" sz="2200"/>
              <a:t> </a:t>
            </a:r>
            <a:r>
              <a:rPr lang="en-US" sz="2200" smtClean="0"/>
              <a:t>of the edges.</a:t>
            </a:r>
            <a:endParaRPr lang="en-US" sz="2200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Achieved by leveraging CSS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9"/>
          <a:srcRect r="8673"/>
          <a:stretch/>
        </p:blipFill>
        <p:spPr>
          <a:xfrm>
            <a:off x="40419261" y="14879988"/>
            <a:ext cx="2129773" cy="2454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835" y="23513037"/>
            <a:ext cx="10347134" cy="37675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972" y="9759589"/>
            <a:ext cx="9231750" cy="4824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33125965" y="14767977"/>
            <a:ext cx="71686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100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Beta also includes bounding box resizing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Radio buttons allow the user to change the size of the </a:t>
            </a:r>
            <a:r>
              <a:rPr lang="en-US" sz="2200" smtClean="0"/>
              <a:t>bounding box, and thus the size of the graph.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Users can also zoom in and out of the visualization, and, if enabled, can scroll around within the bounding box.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This set of features was coded via D3.js, the main visualization component in </a:t>
            </a:r>
            <a:r>
              <a:rPr lang="en-US" sz="2200" dirty="0" err="1" smtClean="0">
                <a:solidFill>
                  <a:schemeClr val="dk1"/>
                </a:solidFill>
              </a:rPr>
              <a:t>GRNsight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24" name="Shape 108"/>
          <p:cNvSpPr/>
          <p:nvPr/>
        </p:nvSpPr>
        <p:spPr>
          <a:xfrm>
            <a:off x="22532098" y="19355284"/>
            <a:ext cx="9918560" cy="115813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Unit Testing Framework Was Optimized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2526689" y="27052656"/>
            <a:ext cx="991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/>
              <a:t>Error </a:t>
            </a:r>
            <a:r>
              <a:rPr lang="en-US" sz="2200" b="1" dirty="0" smtClean="0"/>
              <a:t>catching </a:t>
            </a:r>
            <a:r>
              <a:rPr lang="en-US" sz="2200" b="1" dirty="0"/>
              <a:t>was </a:t>
            </a:r>
            <a:r>
              <a:rPr lang="en-US" sz="2200" b="1" dirty="0" smtClean="0"/>
              <a:t>greatly </a:t>
            </a:r>
            <a:r>
              <a:rPr lang="en-US" sz="2200" b="1" dirty="0"/>
              <a:t>i</a:t>
            </a:r>
            <a:r>
              <a:rPr lang="en-US" sz="2200" b="1" dirty="0" smtClean="0"/>
              <a:t>mproved </a:t>
            </a:r>
            <a:endParaRPr lang="en-US" sz="2200" b="1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Robustness was greatly extended.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Instead of crashing when given an improperly formatted or incorrect file, </a:t>
            </a:r>
            <a:r>
              <a:rPr lang="en-US" sz="2200" dirty="0" err="1"/>
              <a:t>GRNsight</a:t>
            </a:r>
            <a:r>
              <a:rPr lang="en-US" sz="2200" dirty="0"/>
              <a:t> returns an </a:t>
            </a:r>
            <a:r>
              <a:rPr lang="en-US" sz="2200" dirty="0" smtClean="0"/>
              <a:t>error in </a:t>
            </a:r>
            <a:r>
              <a:rPr lang="en-US" sz="2200" dirty="0"/>
              <a:t>a </a:t>
            </a:r>
            <a:r>
              <a:rPr lang="en-US" sz="2200" dirty="0" smtClean="0"/>
              <a:t>modal window</a:t>
            </a:r>
            <a:r>
              <a:rPr lang="en-US" sz="2200" dirty="0"/>
              <a:t>.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536091" y="28640554"/>
            <a:ext cx="4727562" cy="2462056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22635085" y="28581039"/>
            <a:ext cx="505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/>
              <a:t>Warnings </a:t>
            </a:r>
            <a:r>
              <a:rPr lang="en-US" sz="2200" b="1" dirty="0" smtClean="0"/>
              <a:t>are </a:t>
            </a:r>
            <a:r>
              <a:rPr lang="en-US" sz="2200" b="1" dirty="0"/>
              <a:t>r</a:t>
            </a:r>
            <a:r>
              <a:rPr lang="en-US" sz="2200" b="1" dirty="0" smtClean="0"/>
              <a:t>eturned </a:t>
            </a:r>
            <a:r>
              <a:rPr lang="en-US" sz="2200" b="1" dirty="0"/>
              <a:t>i</a:t>
            </a:r>
            <a:r>
              <a:rPr lang="en-US" sz="2200" b="1" dirty="0" smtClean="0"/>
              <a:t>n </a:t>
            </a:r>
            <a:r>
              <a:rPr lang="en-US" sz="2200" b="1" dirty="0"/>
              <a:t>c</a:t>
            </a:r>
            <a:r>
              <a:rPr lang="en-US" sz="2200" b="1" dirty="0" smtClean="0"/>
              <a:t>ases </a:t>
            </a:r>
            <a:r>
              <a:rPr lang="en-US" sz="2200" b="1" dirty="0"/>
              <a:t>of </a:t>
            </a:r>
            <a:r>
              <a:rPr lang="en-US" sz="2200" b="1" dirty="0" smtClean="0"/>
              <a:t>non-fatal </a:t>
            </a:r>
            <a:r>
              <a:rPr lang="en-US" sz="2200" b="1" dirty="0"/>
              <a:t>i</a:t>
            </a:r>
            <a:r>
              <a:rPr lang="en-US" sz="2200" b="1" dirty="0" smtClean="0"/>
              <a:t>mproper </a:t>
            </a:r>
            <a:r>
              <a:rPr lang="en-US" sz="2200" b="1" dirty="0"/>
              <a:t>s</a:t>
            </a:r>
            <a:r>
              <a:rPr lang="en-US" sz="2200" b="1" dirty="0" smtClean="0"/>
              <a:t>preadsheets</a:t>
            </a:r>
            <a:endParaRPr lang="en-US" sz="2200" dirty="0" smtClean="0"/>
          </a:p>
        </p:txBody>
      </p:sp>
      <p:sp>
        <p:nvSpPr>
          <p:cNvPr id="129" name="Rounded Rectangle 128"/>
          <p:cNvSpPr/>
          <p:nvPr/>
        </p:nvSpPr>
        <p:spPr>
          <a:xfrm>
            <a:off x="22943272" y="25390727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SIF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28129277" y="25393987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Semantic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25138232" y="25396794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SIF Syntax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5137303" y="24605612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Excel Syntax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25137303" y="26174562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 smtClean="0">
                <a:solidFill>
                  <a:schemeClr val="tx1"/>
                </a:solidFill>
              </a:rPr>
              <a:t>GraphML</a:t>
            </a:r>
            <a:r>
              <a:rPr lang="en-US" sz="1500" dirty="0" smtClean="0">
                <a:solidFill>
                  <a:schemeClr val="tx1"/>
                </a:solidFill>
              </a:rPr>
              <a:t> Syntax Checker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30344292" y="25388558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GRNsight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24563965" y="25687255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flipV="1">
            <a:off x="26757996" y="25687853"/>
            <a:ext cx="1371281" cy="783237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/>
          <p:nvPr/>
        </p:nvCxnSpPr>
        <p:spPr>
          <a:xfrm>
            <a:off x="26757996" y="24902140"/>
            <a:ext cx="1371281" cy="785713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26758925" y="25687853"/>
            <a:ext cx="1370352" cy="5469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515539" y="29341426"/>
            <a:ext cx="48644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In cases where non-fatal errors exist in the format or data of an uploaded spreadsheet, the </a:t>
            </a:r>
            <a:r>
              <a:rPr lang="en-US" sz="2200" dirty="0" smtClean="0"/>
              <a:t>graph is displayed, </a:t>
            </a:r>
            <a:r>
              <a:rPr lang="en-US" sz="2200" dirty="0"/>
              <a:t>and a warning box appears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22560816" y="31039226"/>
            <a:ext cx="9904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Warnings clearly state which row(s) or cell(s) may have incorrect data.</a:t>
            </a:r>
          </a:p>
          <a:p>
            <a:pPr marL="217488" lvl="0" indent="-217488">
              <a:buFont typeface="Arial"/>
              <a:buChar char="•"/>
            </a:pPr>
            <a:r>
              <a:rPr lang="en-US" sz="2200" dirty="0"/>
              <a:t>The warning box can be closed and reopened at any time via a hyperlink underneath Force Graph Parameter sliders. 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29749970" y="25685086"/>
            <a:ext cx="594322" cy="8236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/>
          <p:cNvSpPr/>
          <p:nvPr/>
        </p:nvSpPr>
        <p:spPr>
          <a:xfrm>
            <a:off x="22943272" y="24597147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Excel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24563965" y="24893675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/>
          <p:cNvSpPr/>
          <p:nvPr/>
        </p:nvSpPr>
        <p:spPr>
          <a:xfrm>
            <a:off x="22943272" y="26174562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</a:t>
            </a:r>
            <a:r>
              <a:rPr lang="en-US" sz="1800" dirty="0" err="1" smtClean="0">
                <a:solidFill>
                  <a:schemeClr val="tx1"/>
                </a:solidFill>
              </a:rPr>
              <a:t>GraphML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24563965" y="26471090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Shape 108"/>
          <p:cNvSpPr/>
          <p:nvPr/>
        </p:nvSpPr>
        <p:spPr>
          <a:xfrm>
            <a:off x="726713" y="20506297"/>
            <a:ext cx="10290407" cy="1194088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dirty="0" err="1">
                <a:solidFill>
                  <a:srgbClr val="017C00"/>
                </a:solidFill>
              </a:rPr>
              <a:t>GRNsight</a:t>
            </a:r>
            <a:r>
              <a:rPr lang="en-US" sz="3600" dirty="0">
                <a:solidFill>
                  <a:srgbClr val="017C00"/>
                </a:solidFill>
              </a:rPr>
              <a:t> Accepts Microsoft Excel, SIF, and </a:t>
            </a:r>
            <a:r>
              <a:rPr lang="en-US" sz="3600" dirty="0" err="1">
                <a:solidFill>
                  <a:srgbClr val="017C00"/>
                </a:solidFill>
              </a:rPr>
              <a:t>GraphML</a:t>
            </a:r>
            <a:r>
              <a:rPr lang="en-US" sz="3600" dirty="0">
                <a:solidFill>
                  <a:srgbClr val="017C00"/>
                </a:solidFill>
              </a:rPr>
              <a:t> Files in the Proper Format</a:t>
            </a: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 r="12389" b="15049"/>
          <a:stretch/>
        </p:blipFill>
        <p:spPr>
          <a:xfrm>
            <a:off x="39869451" y="22057708"/>
            <a:ext cx="3098692" cy="3033778"/>
          </a:xfrm>
          <a:prstGeom prst="rect">
            <a:avLst/>
          </a:prstGeom>
        </p:spPr>
      </p:pic>
      <p:sp>
        <p:nvSpPr>
          <p:cNvPr id="187" name="Shape 109"/>
          <p:cNvSpPr/>
          <p:nvPr/>
        </p:nvSpPr>
        <p:spPr>
          <a:xfrm>
            <a:off x="726713" y="21700385"/>
            <a:ext cx="10290407" cy="10610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smtClean="0">
                <a:solidFill>
                  <a:schemeClr val="dk1"/>
                </a:solidFill>
              </a:rPr>
              <a:t>Excel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Excel workbooks need a “network” sheet (for unweighted graphs) or a “</a:t>
            </a:r>
            <a:r>
              <a:rPr lang="en-US" sz="2200" dirty="0" err="1" smtClean="0">
                <a:solidFill>
                  <a:schemeClr val="dk1"/>
                </a:solidFill>
              </a:rPr>
              <a:t>network_optimized_weights</a:t>
            </a:r>
            <a:r>
              <a:rPr lang="en-US" sz="2200" dirty="0" smtClean="0">
                <a:solidFill>
                  <a:schemeClr val="dk1"/>
                </a:solidFill>
              </a:rPr>
              <a:t>” sheet (for weighted graphs). The adjacency matrix can be symmetrical or asymmetrical. 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GRNmap</a:t>
            </a:r>
            <a:r>
              <a:rPr lang="en-US" sz="2200" dirty="0" smtClean="0">
                <a:solidFill>
                  <a:schemeClr val="dk1"/>
                </a:solidFill>
              </a:rPr>
              <a:t> input and output workbooks are accepted without adjustment.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Adjacency matrices generated from other databases, such as YEASTRACT (</a:t>
            </a:r>
            <a:r>
              <a:rPr lang="en-US" sz="2200" dirty="0" smtClean="0"/>
              <a:t>Teixeira</a:t>
            </a:r>
            <a:r>
              <a:rPr lang="en-US" sz="2400" dirty="0" smtClean="0"/>
              <a:t> </a:t>
            </a:r>
            <a:r>
              <a:rPr lang="en-US" sz="2200" dirty="0" smtClean="0">
                <a:solidFill>
                  <a:schemeClr val="dk1"/>
                </a:solidFill>
              </a:rPr>
              <a:t>et al., 2014), can be used with some modification.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dirty="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GRNsight</a:t>
            </a:r>
            <a:r>
              <a:rPr lang="en-US" sz="2200" dirty="0" smtClean="0">
                <a:solidFill>
                  <a:schemeClr val="dk1"/>
                </a:solidFill>
              </a:rPr>
              <a:t> now accepts SIF and </a:t>
            </a:r>
            <a:r>
              <a:rPr lang="en-US" sz="2200" dirty="0" err="1" smtClean="0">
                <a:solidFill>
                  <a:schemeClr val="dk1"/>
                </a:solidFill>
              </a:rPr>
              <a:t>GraphML</a:t>
            </a:r>
            <a:r>
              <a:rPr lang="en-US" sz="2200" dirty="0" smtClean="0">
                <a:solidFill>
                  <a:schemeClr val="dk1"/>
                </a:solidFill>
              </a:rPr>
              <a:t> files without any modification</a:t>
            </a: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dirty="0" smtClean="0">
              <a:solidFill>
                <a:schemeClr val="dk1"/>
              </a:solidFill>
            </a:endParaRPr>
          </a:p>
          <a:p>
            <a:pPr marL="342900" lvl="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b="1" dirty="0">
              <a:solidFill>
                <a:schemeClr val="dk1"/>
              </a:solidFill>
            </a:endParaRPr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 rotWithShape="1">
          <a:blip r:embed="rId24"/>
          <a:srcRect l="-2" t="36170" r="16547" b="19645"/>
          <a:stretch/>
        </p:blipFill>
        <p:spPr>
          <a:xfrm>
            <a:off x="2303991" y="24151218"/>
            <a:ext cx="6395288" cy="124985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40322748" y="25114816"/>
            <a:ext cx="229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5564 total visitors and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2019 files </a:t>
            </a:r>
            <a:r>
              <a:rPr lang="en-US" dirty="0">
                <a:solidFill>
                  <a:schemeClr val="tx1"/>
                </a:solidFill>
              </a:rPr>
              <a:t>uploaded as of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26 January 2017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72214" y="26013539"/>
            <a:ext cx="3254130" cy="256626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27159" y="25973302"/>
            <a:ext cx="614857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SIF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 smtClean="0"/>
              <a:t>A SIF file is a tab-delimited text file with the file extension .</a:t>
            </a:r>
            <a:r>
              <a:rPr lang="en-US" sz="2200" dirty="0" err="1" smtClean="0"/>
              <a:t>sif</a:t>
            </a:r>
            <a:r>
              <a:rPr lang="en-US" sz="2200" dirty="0"/>
              <a:t> </a:t>
            </a:r>
            <a:r>
              <a:rPr lang="en-US" sz="2200" dirty="0" smtClean="0"/>
              <a:t>originally created for use with </a:t>
            </a:r>
            <a:r>
              <a:rPr lang="en-US" sz="2200" dirty="0" err="1" smtClean="0"/>
              <a:t>Cytoscape</a:t>
            </a:r>
            <a:r>
              <a:rPr lang="en-US" sz="2200" dirty="0" smtClean="0"/>
              <a:t>.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/>
              <a:t>Lines in the SIF file specify a source node, a relationship type (or edge type), and one or more target nodes separated by tab characters.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 smtClean="0"/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50582" y="28765381"/>
            <a:ext cx="592935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err="1">
                <a:solidFill>
                  <a:schemeClr val="dk1"/>
                </a:solidFill>
              </a:rPr>
              <a:t>GraphML</a:t>
            </a:r>
            <a:endParaRPr lang="en-US" sz="2200" b="1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A </a:t>
            </a:r>
            <a:r>
              <a:rPr lang="en-US" sz="2200" dirty="0" err="1"/>
              <a:t>GraphML</a:t>
            </a:r>
            <a:r>
              <a:rPr lang="en-US" sz="2200" dirty="0"/>
              <a:t> file is </a:t>
            </a:r>
            <a:r>
              <a:rPr lang="en-US" sz="2200" dirty="0" smtClean="0"/>
              <a:t>an E</a:t>
            </a:r>
            <a:r>
              <a:rPr lang="en-US" sz="2200" b="1" dirty="0" smtClean="0"/>
              <a:t>x</a:t>
            </a:r>
            <a:r>
              <a:rPr lang="en-US" sz="2200" dirty="0" smtClean="0"/>
              <a:t>tensible</a:t>
            </a:r>
            <a:r>
              <a:rPr lang="en-US" sz="2200" dirty="0"/>
              <a:t> </a:t>
            </a:r>
            <a:r>
              <a:rPr lang="en-US" sz="2200" b="1" dirty="0" smtClean="0"/>
              <a:t>M</a:t>
            </a:r>
            <a:r>
              <a:rPr lang="en-US" sz="2200" dirty="0" smtClean="0"/>
              <a:t>arkup </a:t>
            </a:r>
            <a:r>
              <a:rPr lang="en-US" sz="2200" b="1" dirty="0" smtClean="0"/>
              <a:t>L</a:t>
            </a:r>
            <a:r>
              <a:rPr lang="en-US" sz="2200" dirty="0" smtClean="0"/>
              <a:t>anguage </a:t>
            </a:r>
            <a:r>
              <a:rPr lang="en-US" sz="2200" dirty="0"/>
              <a:t>(XML) file with the extension .</a:t>
            </a:r>
            <a:r>
              <a:rPr lang="en-US" sz="2200" dirty="0" err="1" smtClean="0"/>
              <a:t>graphml</a:t>
            </a:r>
            <a:r>
              <a:rPr lang="en-US" sz="2200" dirty="0"/>
              <a:t>.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/>
              <a:t>GRNsight</a:t>
            </a:r>
            <a:r>
              <a:rPr lang="en-US" sz="2200" dirty="0" smtClean="0"/>
              <a:t> parses </a:t>
            </a:r>
            <a:r>
              <a:rPr lang="en-US" sz="2200" dirty="0" err="1" smtClean="0"/>
              <a:t>GraphML</a:t>
            </a:r>
            <a:r>
              <a:rPr lang="en-US" sz="2200" dirty="0" smtClean="0"/>
              <a:t> to extract nodes and </a:t>
            </a:r>
            <a:r>
              <a:rPr lang="en-US" sz="2200" dirty="0" smtClean="0"/>
              <a:t>edges.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 err="1"/>
              <a:t>GraphML</a:t>
            </a:r>
            <a:r>
              <a:rPr lang="en-US" sz="2200" dirty="0"/>
              <a:t> has the ability to specify </a:t>
            </a:r>
            <a:r>
              <a:rPr lang="en-US" sz="2200" dirty="0" smtClean="0"/>
              <a:t>additional graph </a:t>
            </a:r>
            <a:r>
              <a:rPr lang="en-US" sz="2200" dirty="0"/>
              <a:t>features that </a:t>
            </a:r>
            <a:r>
              <a:rPr lang="en-US" sz="2200" dirty="0" err="1"/>
              <a:t>GRNsight</a:t>
            </a:r>
            <a:r>
              <a:rPr lang="en-US" sz="2200" dirty="0"/>
              <a:t> cannot </a:t>
            </a:r>
            <a:r>
              <a:rPr lang="en-US" sz="2200" dirty="0" smtClean="0"/>
              <a:t>display, but may be useful </a:t>
            </a:r>
            <a:r>
              <a:rPr lang="en-US" sz="2200" smtClean="0"/>
              <a:t>additional </a:t>
            </a:r>
            <a:r>
              <a:rPr lang="en-US" sz="2200" smtClean="0"/>
              <a:t>data.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endParaRPr lang="en-US" sz="2200" dirty="0" smtClean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14" y="29394396"/>
            <a:ext cx="3641730" cy="2136690"/>
          </a:xfrm>
          <a:prstGeom prst="rect">
            <a:avLst/>
          </a:prstGeom>
        </p:spPr>
      </p:pic>
      <p:sp>
        <p:nvSpPr>
          <p:cNvPr id="166" name="Shape 90"/>
          <p:cNvSpPr/>
          <p:nvPr/>
        </p:nvSpPr>
        <p:spPr>
          <a:xfrm>
            <a:off x="751777" y="15726602"/>
            <a:ext cx="10265343" cy="43682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 smtClean="0"/>
              <a:t>GRNsight</a:t>
            </a:r>
            <a:r>
              <a:rPr lang="en-US" sz="2400" dirty="0" smtClean="0"/>
              <a:t> is targeted at both </a:t>
            </a:r>
            <a:r>
              <a:rPr lang="en-US" sz="2400" dirty="0"/>
              <a:t>experienced biology investigators and novice undergraduate </a:t>
            </a:r>
            <a:r>
              <a:rPr lang="en-US" sz="2400" dirty="0" smtClean="0"/>
              <a:t>users.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 smtClean="0"/>
              <a:t>GRNsight</a:t>
            </a:r>
            <a:r>
              <a:rPr lang="en-US" sz="2400" dirty="0" smtClean="0"/>
              <a:t> was developed per the following requirements to encapsulate the set of features we envisioned a visualization tool for </a:t>
            </a:r>
            <a:r>
              <a:rPr lang="en-US" sz="2400" dirty="0"/>
              <a:t>small- to medium-scale </a:t>
            </a:r>
            <a:r>
              <a:rPr lang="en-US" sz="2400" dirty="0" smtClean="0"/>
              <a:t>networks should have. </a:t>
            </a: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 smtClean="0"/>
              <a:t>Exist </a:t>
            </a:r>
            <a:r>
              <a:rPr lang="en-US" sz="2400" dirty="0"/>
              <a:t>as a web </a:t>
            </a:r>
            <a:r>
              <a:rPr lang="en-US" sz="2400" dirty="0" smtClean="0"/>
              <a:t>application. 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Be </a:t>
            </a:r>
            <a:r>
              <a:rPr lang="en-US" sz="2400" dirty="0"/>
              <a:t>simple and intuitive to </a:t>
            </a:r>
            <a:r>
              <a:rPr lang="en-US" sz="2400" dirty="0" smtClean="0"/>
              <a:t>use.</a:t>
            </a:r>
            <a:endParaRPr lang="en-US" sz="2400" dirty="0"/>
          </a:p>
          <a:p>
            <a:r>
              <a:rPr lang="en-US" sz="2400" dirty="0" smtClean="0"/>
              <a:t>3.  Accept Excel (.</a:t>
            </a:r>
            <a:r>
              <a:rPr lang="en-US" sz="2400" dirty="0" err="1"/>
              <a:t>xlsx</a:t>
            </a:r>
            <a:r>
              <a:rPr lang="en-US" sz="2400" dirty="0" smtClean="0"/>
              <a:t>), SIF (.</a:t>
            </a:r>
            <a:r>
              <a:rPr lang="en-US" sz="2400" dirty="0" err="1" smtClean="0"/>
              <a:t>sif</a:t>
            </a:r>
            <a:r>
              <a:rPr lang="en-US" sz="2400" dirty="0" smtClean="0"/>
              <a:t>), or </a:t>
            </a:r>
            <a:r>
              <a:rPr lang="en-US" sz="2400" dirty="0" err="1" smtClean="0"/>
              <a:t>GraphML</a:t>
            </a:r>
            <a:r>
              <a:rPr lang="en-US" sz="2400" dirty="0"/>
              <a:t> </a:t>
            </a:r>
            <a:r>
              <a:rPr lang="en-US" sz="2400" dirty="0" smtClean="0"/>
              <a:t>(.</a:t>
            </a:r>
            <a:r>
              <a:rPr lang="en-US" sz="2400" dirty="0" err="1" smtClean="0"/>
              <a:t>graphml</a:t>
            </a:r>
            <a:r>
              <a:rPr lang="en-US" sz="2400" dirty="0" smtClean="0"/>
              <a:t>) input files</a:t>
            </a:r>
            <a:endParaRPr lang="en-US" sz="2400" dirty="0"/>
          </a:p>
          <a:p>
            <a:pPr marL="457200" indent="-457200">
              <a:buAutoNum type="arabicPeriod" startAt="4"/>
            </a:pPr>
            <a:r>
              <a:rPr lang="en-US" sz="2400" dirty="0" smtClean="0"/>
              <a:t>Read </a:t>
            </a:r>
            <a:r>
              <a:rPr lang="en-US" sz="2400" dirty="0"/>
              <a:t>a weighted or unweighted adjacency </a:t>
            </a:r>
            <a:r>
              <a:rPr lang="en-US" sz="2400" dirty="0" smtClean="0"/>
              <a:t>matrix.</a:t>
            </a:r>
          </a:p>
          <a:p>
            <a:pPr marL="457200" indent="-457200">
              <a:buAutoNum type="arabicPeriod" startAt="4"/>
            </a:pPr>
            <a:r>
              <a:rPr lang="en-US" sz="2400" dirty="0" smtClean="0"/>
              <a:t>Automatically </a:t>
            </a:r>
            <a:r>
              <a:rPr lang="en-US" sz="2400" dirty="0"/>
              <a:t>lay out and </a:t>
            </a:r>
            <a:r>
              <a:rPr lang="en-US" sz="2400" dirty="0" smtClean="0"/>
              <a:t>display </a:t>
            </a:r>
            <a:r>
              <a:rPr lang="en-US" sz="2400" dirty="0"/>
              <a:t>unweighted and </a:t>
            </a:r>
            <a:r>
              <a:rPr lang="en-US" sz="2400" dirty="0" smtClean="0"/>
              <a:t>weighted, directed network graphs.</a:t>
            </a:r>
            <a:endParaRPr lang="en-US" sz="2400" dirty="0"/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70" name="Shape 99"/>
          <p:cNvSpPr/>
          <p:nvPr/>
        </p:nvSpPr>
        <p:spPr>
          <a:xfrm>
            <a:off x="726713" y="14737341"/>
            <a:ext cx="10290407" cy="98926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Why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600" b="0" i="0" u="none" strike="noStrike" cap="none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?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3" name="Shape 105"/>
          <p:cNvSpPr/>
          <p:nvPr/>
        </p:nvSpPr>
        <p:spPr>
          <a:xfrm>
            <a:off x="33125965" y="21025440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2166200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1661</Words>
  <Application>Microsoft Macintosh PowerPoint</Application>
  <PresentationFormat>Custom</PresentationFormat>
  <Paragraphs>173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Helvetica Neue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Microsoft Office User</cp:lastModifiedBy>
  <cp:revision>138</cp:revision>
  <cp:lastPrinted>2017-01-27T17:32:38Z</cp:lastPrinted>
  <dcterms:modified xsi:type="dcterms:W3CDTF">2017-03-23T02:02:45Z</dcterms:modified>
</cp:coreProperties>
</file>